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Source San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SourceSansPro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SourceSansPro-italic.fntdata"/><Relationship Id="rId21" Type="http://schemas.openxmlformats.org/officeDocument/2006/relationships/slide" Target="slides/slide17.xml"/><Relationship Id="rId43" Type="http://schemas.openxmlformats.org/officeDocument/2006/relationships/font" Target="fonts/SourceSansPr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SourceSansPr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2.jp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5096" r="0" t="0"/>
          <a:stretch/>
        </p:blipFill>
        <p:spPr>
          <a:xfrm>
            <a:off x="0" y="0"/>
            <a:ext cx="7320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6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62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118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63" name="Shape 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idx="2"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 b="0" l="27864" r="0" t="0"/>
          <a:stretch/>
        </p:blipFill>
        <p:spPr>
          <a:xfrm>
            <a:off x="0" y="0"/>
            <a:ext cx="5565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idx="2"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Blu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30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rast Blu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lement Title &amp; Body Blu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2">
            <a:alphaModFix/>
          </a:blip>
          <a:srcRect b="79428" l="0" r="0" t="0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11699" y="196120"/>
            <a:ext cx="61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3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29260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3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title"/>
          </p:nvPr>
        </p:nvSpPr>
        <p:spPr>
          <a:xfrm>
            <a:off x="311700" y="2097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3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d Value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42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1" i="0" sz="22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descr="seperator_logo.png" id="111" name="Shape 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557706"/>
            <a:ext cx="9144000" cy="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e Colum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descr="Visma_Logo_Screen.png" id="114" name="Shape 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4525" y="4724425"/>
            <a:ext cx="1099500" cy="2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 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 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22" name="Shape 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e Column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None/>
              <a:defRPr/>
            </a:lvl1pPr>
            <a:lvl2pPr lvl="1" rtl="0">
              <a:spcBef>
                <a:spcPts val="0"/>
              </a:spcBef>
              <a:buSzPts val="1400"/>
              <a:buNone/>
              <a:defRPr/>
            </a:lvl2pPr>
            <a:lvl3pPr lvl="2" rtl="0">
              <a:spcBef>
                <a:spcPts val="0"/>
              </a:spcBef>
              <a:buSzPts val="1400"/>
              <a:buNone/>
              <a:defRPr/>
            </a:lvl3pPr>
            <a:lvl4pPr lvl="3" rtl="0">
              <a:spcBef>
                <a:spcPts val="0"/>
              </a:spcBef>
              <a:buSzPts val="1400"/>
              <a:buNone/>
              <a:defRPr/>
            </a:lvl4pPr>
            <a:lvl5pPr lvl="4" rtl="0">
              <a:spcBef>
                <a:spcPts val="0"/>
              </a:spcBef>
              <a:buSzPts val="1400"/>
              <a:buNone/>
              <a:defRPr/>
            </a:lvl5pPr>
            <a:lvl6pPr lvl="5" rtl="0">
              <a:spcBef>
                <a:spcPts val="0"/>
              </a:spcBef>
              <a:buSzPts val="1400"/>
              <a:buNone/>
              <a:defRPr/>
            </a:lvl6pPr>
            <a:lvl7pPr lvl="6" rtl="0">
              <a:spcBef>
                <a:spcPts val="0"/>
              </a:spcBef>
              <a:buSzPts val="1400"/>
              <a:buNone/>
              <a:defRPr/>
            </a:lvl7pPr>
            <a:lvl8pPr lvl="7" rtl="0">
              <a:spcBef>
                <a:spcPts val="0"/>
              </a:spcBef>
              <a:buSzPts val="1400"/>
              <a:buNone/>
              <a:defRPr/>
            </a:lvl8pPr>
            <a:lvl9pPr lvl="8" rtl="0">
              <a:spcBef>
                <a:spcPts val="0"/>
              </a:spcBef>
              <a:buSzPts val="1400"/>
              <a:buNone/>
              <a:defRPr/>
            </a:lvl9pPr>
          </a:lstStyle>
          <a:p/>
        </p:txBody>
      </p:sp>
      <p:pic>
        <p:nvPicPr>
          <p:cNvPr descr="Visma_Logo_Screen.png" id="130" name="Shape 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None/>
              <a:defRPr sz="1800"/>
            </a:lvl1pPr>
            <a:lvl2pPr lvl="1" rtl="0">
              <a:spcBef>
                <a:spcPts val="0"/>
              </a:spcBef>
              <a:buSzPts val="1200"/>
              <a:buNone/>
              <a:defRPr sz="1800"/>
            </a:lvl2pPr>
            <a:lvl3pPr lvl="2" rtl="0">
              <a:spcBef>
                <a:spcPts val="0"/>
              </a:spcBef>
              <a:buSzPts val="1200"/>
              <a:buNone/>
              <a:defRPr sz="1800"/>
            </a:lvl3pPr>
            <a:lvl4pPr lvl="3" rtl="0">
              <a:spcBef>
                <a:spcPts val="0"/>
              </a:spcBef>
              <a:buSzPts val="1200"/>
              <a:buNone/>
              <a:defRPr/>
            </a:lvl4pPr>
            <a:lvl5pPr lvl="4" rtl="0">
              <a:spcBef>
                <a:spcPts val="0"/>
              </a:spcBef>
              <a:buSzPts val="1200"/>
              <a:buNone/>
              <a:defRPr/>
            </a:lvl5pPr>
            <a:lvl6pPr lvl="5" rtl="0">
              <a:spcBef>
                <a:spcPts val="0"/>
              </a:spcBef>
              <a:buSzPts val="1400"/>
              <a:buNone/>
              <a:defRPr/>
            </a:lvl6pPr>
            <a:lvl7pPr lvl="6" rtl="0">
              <a:spcBef>
                <a:spcPts val="0"/>
              </a:spcBef>
              <a:buSzPts val="1200"/>
              <a:buNone/>
              <a:defRPr/>
            </a:lvl7pPr>
            <a:lvl8pPr lvl="7" rtl="0">
              <a:spcBef>
                <a:spcPts val="0"/>
              </a:spcBef>
              <a:buSzPts val="1200"/>
              <a:buNone/>
              <a:defRPr/>
            </a:lvl8pPr>
            <a:lvl9pPr lvl="8" rtl="0">
              <a:spcBef>
                <a:spcPts val="0"/>
              </a:spcBef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entered 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028950" y="4767263"/>
            <a:ext cx="215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5438273" y="4772105"/>
            <a:ext cx="152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 0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b="0" l="12456" r="0" t="0"/>
          <a:stretch/>
        </p:blipFill>
        <p:spPr>
          <a:xfrm>
            <a:off x="0" y="0"/>
            <a:ext cx="6753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22600" r="0" t="0"/>
          <a:stretch/>
        </p:blipFill>
        <p:spPr>
          <a:xfrm>
            <a:off x="1" y="0"/>
            <a:ext cx="5971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ctrTitle"/>
          </p:nvPr>
        </p:nvSpPr>
        <p:spPr>
          <a:xfrm>
            <a:off x="3870674" y="1491850"/>
            <a:ext cx="49884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44503" r="0" t="0"/>
          <a:stretch/>
        </p:blipFill>
        <p:spPr>
          <a:xfrm>
            <a:off x="0" y="0"/>
            <a:ext cx="4281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44" name="Shape 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4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 b="0" l="13096" r="0" t="0"/>
          <a:stretch/>
        </p:blipFill>
        <p:spPr>
          <a:xfrm>
            <a:off x="0" y="0"/>
            <a:ext cx="7946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type="ctrTitle"/>
          </p:nvPr>
        </p:nvSpPr>
        <p:spPr>
          <a:xfrm>
            <a:off x="3785824" y="1491850"/>
            <a:ext cx="5073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50" name="Shape 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5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27230" r="0" t="0"/>
          <a:stretch/>
        </p:blipFill>
        <p:spPr>
          <a:xfrm>
            <a:off x="-2" y="0"/>
            <a:ext cx="6164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type="ctrTitle"/>
          </p:nvPr>
        </p:nvSpPr>
        <p:spPr>
          <a:xfrm>
            <a:off x="3831524" y="1491850"/>
            <a:ext cx="50277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56" name="Shape 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Shape 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Sluoksnių architektūra</a:t>
            </a:r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2017-11-27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Verslo sluoksnio šablonai / Business layer patterns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Transaction script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Domain Model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Table module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Dalykinės srities modelis (Domain model)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Dalykinė sritis - verslo pasaulis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Modelis - sprendimas dalykinei sričiai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Dalykinės srities modelis - organizuotas ir struktūrizuotas problemos suvokimas/žinojimas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main_model.PN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649" y="2320199"/>
            <a:ext cx="3353725" cy="251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Dalykinės srities modelio svarba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Esminė/centrinė dalis programų sistemų projektavime.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Žodynas, kuriuo turėtų kalbėti visi projekto komandos nariai.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Galimas pradžios taškas sistemų projektavime</a:t>
            </a:r>
          </a:p>
          <a:p>
            <a:pPr indent="-317500" lvl="1" marL="914400">
              <a:spcBef>
                <a:spcPts val="0"/>
              </a:spcBef>
              <a:buSzPts val="1400"/>
              <a:buChar char="○"/>
            </a:pPr>
            <a:r>
              <a:rPr lang="en"/>
              <a:t>Suprasti netechninę verslo kalbą ir paversti į techninį modelį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Išsaugojimo sluoksnio šablonai / Persistence layer patterns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898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Table data gateway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Active record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</a:t>
            </a:r>
            <a:r>
              <a:rPr lang="en"/>
              <a:t>mapper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access object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O</a:t>
            </a:r>
            <a:r>
              <a:rPr lang="en"/>
              <a:t>bject relational mapper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Data access object </a:t>
            </a:r>
            <a:r>
              <a:rPr lang="en"/>
              <a:t>(</a:t>
            </a:r>
            <a:r>
              <a:rPr lang="en"/>
              <a:t>DAO </a:t>
            </a:r>
            <a:r>
              <a:rPr lang="en"/>
              <a:t>)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Objektas, kuris suteikia abstrakčią sąsaja komunikuoti su duomenų baze ar kitu duomenų saugojimo mechanizmu (pvz. failu)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Leidžiamos duomenų operacijos nesigilinant į duomenų saugojimo detales.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DAO pavyzdys</a:t>
            </a:r>
          </a:p>
        </p:txBody>
      </p:sp>
      <p:pic>
        <p:nvPicPr>
          <p:cNvPr descr="dao1.PNG"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75" y="1232475"/>
            <a:ext cx="2856000" cy="105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o2.PNG"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274" y="311975"/>
            <a:ext cx="5139026" cy="43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DAO privalumai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Verslo logikos atskyrimas nuo duomenų saugojimo.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Patogu naudoti kartu su ORM karkasais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Pernaudojamos CRUD operacijos igyvendinant abstraktų DAO.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DAO trūkumai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Kodo dublikacija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Nėra motyvacijos parašyti naują efektyvesnę užklausą, jei galima lengvai perpanaudoti vieną ar kelias esamas. 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Operavimas “pilnais” objektais, net kai to visai nereikia.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ORM (Object-relational mapping)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4839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ORM programavimo technika,</a:t>
            </a:r>
            <a:r>
              <a:rPr lang="en"/>
              <a:t> skirta konve</a:t>
            </a:r>
            <a:r>
              <a:rPr lang="en"/>
              <a:t>rtuoti duomenis tarp reliacinės duomenų bazės ir objektiškai orientuotos programavimo kalbos.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950" y="485775"/>
            <a:ext cx="344805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Pavyzdys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0" y="1204900"/>
            <a:ext cx="8938750" cy="31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Clr>
                <a:schemeClr val="dk1"/>
              </a:buClr>
              <a:buFont typeface="Source Sans Pro"/>
              <a:buNone/>
            </a:pPr>
            <a:r>
              <a:rPr lang="en"/>
              <a:t>Architektūrinis šablonas (</a:t>
            </a:r>
            <a:r>
              <a:rPr i="1" lang="en"/>
              <a:t>architectural pattern)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 sz="1600"/>
              <a:t>Aprašytas projektinis sprendimas konkrečiai architektūrinei problemai spręsti</a:t>
            </a:r>
            <a:r>
              <a:rPr lang="en"/>
              <a:t> </a:t>
            </a:r>
            <a:r>
              <a:rPr lang="en" sz="1600"/>
              <a:t>tam tikrame kontekste.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275" y="1816975"/>
            <a:ext cx="4901249" cy="309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Pavyzdys su saryšiais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01" y="1054875"/>
            <a:ext cx="6895774" cy="39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Pavyzdys su užklausa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749" y="1111525"/>
            <a:ext cx="5722475" cy="37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ORM privalumai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Įgalina įgyvendinti domain model šabloną.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Sumažėja daug kodo, skirto darbui su DB.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Pakeitimai objektų modelyje atliekami vienoje vietoje.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Objektiškai orientuotos užklausos.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Navigacija - susiję įrašai užkraunami to pareikalavus kode.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Palaikoma lygiagretumas, duomenų kešavimas (cache) ir transakcijų valdymas.</a:t>
            </a:r>
          </a:p>
          <a:p>
            <a:pPr indent="0" lvl="0" marL="0">
              <a:spcBef>
                <a:spcPts val="0"/>
              </a:spcBef>
              <a:buNone/>
            </a:pPr>
            <a:br>
              <a:rPr lang="en"/>
            </a:b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ORM trūkumai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Nukenčia sparta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Mažesnis dėmesys į SQL užklausas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Tam tikras sudėtingumas norint parašyti labai sudėtingas užklausas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Optimistic and Pessimistic locks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Strategijos, kaip suvaldyti lygiagrečius procesus - “concurrency”.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Kaip spręsti situaciją, kai vienu metu keli vartotojai keičia tuos pačius duomenis?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timistic.PNG"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524" y="500900"/>
            <a:ext cx="5459275" cy="48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Optimistic locking pavyzdys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Pessimistic locking pavyzdys</a:t>
            </a:r>
          </a:p>
        </p:txBody>
      </p:sp>
      <p:pic>
        <p:nvPicPr>
          <p:cNvPr descr="pesimistic.PNG"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25" y="1064550"/>
            <a:ext cx="561393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Kokį įrašų rakinimo būda pasirinkti?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..tai priklauso nuo daug priežąsčių.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Optimistinis rakinimas - gerai, kai tikimybė, jog tai nutiks yra nedidelė.</a:t>
            </a: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Reikėtų pasirūpinti, kad nenukentėtų vartotojo lūkesčiai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Pesimistinis rakinimas - tinka, kai tikimybė, jog tai nutiks yra didelė. </a:t>
            </a: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Didelė tikimybė, kad nukentės aplikacijos sparta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Paskutinė užklausa laimi.</a:t>
            </a:r>
          </a:p>
          <a:p>
            <a:pPr indent="-317500" lvl="1" marL="914400">
              <a:spcBef>
                <a:spcPts val="0"/>
              </a:spcBef>
              <a:buSzPts val="1400"/>
              <a:buChar char="○"/>
            </a:pPr>
            <a:r>
              <a:rPr lang="en"/>
              <a:t>Reikia suprasti reikalavimus ir vartotojų lūkesčius.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Servisų sluoksnis (Service Layer)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1152475"/>
            <a:ext cx="5692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Sluoksnis tarp duomenų atvaizdavimo ir saugojimo.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Apibrėžia aplikacijos ribas ir leidžiamas operacijas.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Perpanaudojamumas, pvz Web aplikacija ir Android aplikacija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Patartina naudoti kai sistema skirta daugiau nei vienam klientui (UI, CLI, Web service)</a:t>
            </a:r>
          </a:p>
        </p:txBody>
      </p:sp>
      <p:pic>
        <p:nvPicPr>
          <p:cNvPr descr="service_layer.PNG"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548" y="1088863"/>
            <a:ext cx="3119074" cy="30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DTO (Data transfer object)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Objektas kuris perneša duomenis tarp skirtingų procesų, su tikslu kad sumažinti metodo kvietimų skaičių.</a:t>
            </a:r>
          </a:p>
        </p:txBody>
      </p:sp>
      <p:pic>
        <p:nvPicPr>
          <p:cNvPr descr="dto.PNG"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875" y="2524948"/>
            <a:ext cx="7169800" cy="24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Šią paskaitą...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Panagrinėsime tipinį sluoksniuotos architektūros pavyzdį.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Dažnai verslo valdymo sistemose sutinkamas toks architektūrinis šablonas. 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Tipinė architektūra sprendžiant CRUD tipo problemas. 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Susipažinsime su tokiomis sąvokomis kaip:</a:t>
            </a:r>
          </a:p>
          <a:p>
            <a:pPr indent="-317500" lvl="1" marL="914400">
              <a:spcBef>
                <a:spcPts val="0"/>
              </a:spcBef>
              <a:buSzPts val="1400"/>
              <a:buFont typeface="Source Sans Pro"/>
              <a:buChar char="○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DAO, ORM, REST,</a:t>
            </a:r>
            <a:r>
              <a:rPr lang="en"/>
              <a:t>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Service Layer, Domain Model, MVC ir kt.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Model-View-Controller (MVC)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1152475"/>
            <a:ext cx="5808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Modelis (model) - objektas, kuris atspindi tam tikrą domeno informaciją (Domain model, Transaction script).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Atvaizdavimas (View) - skirtas modelio duomenų atvaizdavimui vartotojo sąsajoje. 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 sz="1400"/>
              <a:t>Valdytojas (Controller) - priima vartotojo įvestą informaciją, perduoda ją modeliui ir grąžina apdorotus duomenis atgal atvaizdavimui.</a:t>
            </a:r>
            <a:br>
              <a:rPr lang="en"/>
            </a:b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361" y="1600500"/>
            <a:ext cx="2763375" cy="26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Kai nenaudojama MVC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0" y="1152475"/>
            <a:ext cx="7120601" cy="37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425" y="728900"/>
            <a:ext cx="6761574" cy="41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MVC pavyzdys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MVC privalumai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Įgalinamas “separation of concerns (SoC)” principas.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Sumažinamas kodo sudėtingumas.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Įgalina modelio (M) klases pernaudoti jų nekeičiant.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Įgalina atvaizdavimą (V) pernaudoti jo nekeičiant.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Testuojamas kodas.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Lengvai keičiamas stilius.</a:t>
            </a:r>
            <a:br>
              <a:rPr lang="en"/>
            </a:b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REST (Representational State Transfer)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Architektūrinis stilius projektuojant aplikacijas, kurios turi komunikuoti tinkle.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Alternatyva sudėtingiems komunikavimo protokolams kaip CORBA, RPC, SOAP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Paremtas HTTP protokolu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REST principai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Atskirti klientas ir serveris (duomenų atvaizdavimas vs išsaugojimas)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Vienoda sąsaja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Būsenos eliminacija tarp sąveikų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Kešuojamas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Sluoksniuota sistema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REST pavyzdys</a:t>
            </a:r>
          </a:p>
        </p:txBody>
      </p:sp>
      <p:pic>
        <p:nvPicPr>
          <p:cNvPr descr="rest.PNG"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00" y="983500"/>
            <a:ext cx="6308900" cy="44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Paskutinės tendencijos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Microservice architecture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Reactive architecture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Command Query Responsibility Segregation (</a:t>
            </a:r>
            <a:r>
              <a:rPr lang="en"/>
              <a:t>CQRS)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Model–view–viewmodel (</a:t>
            </a:r>
            <a:r>
              <a:rPr lang="en"/>
              <a:t>MVVM)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Literatūra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4344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Martin Fowler - Patterns Of Enterprise Application Architecture, 2003</a:t>
            </a:r>
          </a:p>
        </p:txBody>
      </p:sp>
      <p:pic>
        <p:nvPicPr>
          <p:cNvPr descr="book.jp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874" y="487950"/>
            <a:ext cx="3325200" cy="416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Clr>
                <a:schemeClr val="dk1"/>
              </a:buClr>
              <a:buFont typeface="Source Sans Pro"/>
              <a:buNone/>
            </a:pPr>
            <a:r>
              <a:rPr lang="en"/>
              <a:t>Layer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>
              <a:spcBef>
                <a:spcPts val="0"/>
              </a:spcBef>
              <a:buSzPts val="1600"/>
              <a:buChar char="●"/>
            </a:pPr>
            <a:r>
              <a:rPr lang="en" sz="1600"/>
              <a:t>Izoliuota kodo grupė, pasiekiama tik per tam tikrą interfeisą „aukštesnis“ sluoksnis gali naudoti tik „žemesnį“ sluoksnį.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Sluoksnių architektūros stilius (Layered architecture)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04650"/>
            <a:ext cx="4712024" cy="35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Pagrindiniai principai	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Interesų atskirimas skirtinguose sluoksniuose (separation of concerns)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Sluoksnyje saugoma logika skirta tik tam sluoksniui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Sluoksnių izoliacija (layers of isolation)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Įgalina refaktorinimą sluoksniuose</a:t>
            </a:r>
          </a:p>
          <a:p>
            <a:pPr indent="-317500" lvl="1" marL="914400">
              <a:spcBef>
                <a:spcPts val="0"/>
              </a:spcBef>
              <a:buSzPts val="1400"/>
              <a:buChar char="-"/>
            </a:pPr>
            <a:r>
              <a:rPr lang="en"/>
              <a:t>Sliuoksnių implementacijos keitimą (prezentacijos bibliotekos / duombazes keitimas)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Bendravimas tarp sluoksnių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075" y="1224775"/>
            <a:ext cx="4899848" cy="33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Tier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>
              <a:spcBef>
                <a:spcPts val="0"/>
              </a:spcBef>
              <a:buSzPts val="1600"/>
              <a:buChar char="●"/>
            </a:pPr>
            <a:r>
              <a:rPr lang="en" sz="1600"/>
              <a:t>Sistemos skaidymo mechanizmas, kuriame skirtingos dalys gali veikti skirtingose platformose</a:t>
            </a:r>
            <a:r>
              <a:rPr lang="en"/>
              <a:t> </a:t>
            </a:r>
            <a:r>
              <a:rPr lang="en" sz="1600"/>
              <a:t>ir net naudoti skirtingas technologijas.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225" y="2144825"/>
            <a:ext cx="2497650" cy="25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